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45"/>
  </p:notesMasterIdLst>
  <p:handoutMasterIdLst>
    <p:handoutMasterId r:id="rId46"/>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3" r:id="rId30"/>
    <p:sldId id="1675" r:id="rId31"/>
    <p:sldId id="1681" r:id="rId32"/>
    <p:sldId id="1694" r:id="rId33"/>
    <p:sldId id="1683" r:id="rId34"/>
    <p:sldId id="1684" r:id="rId35"/>
    <p:sldId id="1686" r:id="rId36"/>
    <p:sldId id="1689" r:id="rId37"/>
    <p:sldId id="1691" r:id="rId38"/>
    <p:sldId id="1695" r:id="rId39"/>
    <p:sldId id="1696" r:id="rId40"/>
    <p:sldId id="1697" r:id="rId41"/>
    <p:sldId id="1705" r:id="rId42"/>
    <p:sldId id="1702" r:id="rId43"/>
    <p:sldId id="1699"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Azure Machine Learning" id="{29ABD015-BA1A-4B44-B123-BA56FC7BCB4C}">
          <p14:sldIdLst>
            <p14:sldId id="1693"/>
            <p14:sldId id="1675"/>
            <p14:sldId id="1681"/>
            <p14:sldId id="1694"/>
            <p14:sldId id="1683"/>
            <p14:sldId id="1684"/>
            <p14:sldId id="1686"/>
            <p14:sldId id="1689"/>
            <p14:sldId id="1691"/>
          </p14:sldIdLst>
        </p14:section>
        <p14:section name="Using TDSP with AML" id="{8960E75B-EF8C-464B-9187-54B76A35742E}">
          <p14:sldIdLst>
            <p14:sldId id="1695"/>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99FF66"/>
    <a:srgbClr val="66FF99"/>
    <a:srgbClr val="E6E6E6"/>
    <a:srgbClr val="339966"/>
    <a:srgbClr val="008080"/>
    <a:srgbClr val="107C1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7624" autoAdjust="0"/>
  </p:normalViewPr>
  <p:slideViewPr>
    <p:cSldViewPr>
      <p:cViewPr varScale="1">
        <p:scale>
          <a:sx n="87" d="100"/>
          <a:sy n="87" d="100"/>
        </p:scale>
        <p:origin x="316" y="68"/>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40" d="100"/>
        <a:sy n="140" d="100"/>
      </p:scale>
      <p:origin x="0" y="-19908"/>
    </p:cViewPr>
  </p:sorterViewPr>
  <p:notesViewPr>
    <p:cSldViewPr showGuides="1">
      <p:cViewPr varScale="1">
        <p:scale>
          <a:sx n="88" d="100"/>
          <a:sy n="88" d="100"/>
        </p:scale>
        <p:origin x="382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4BFED-7FEA-4766-AA8D-13C2D0DA8381}" type="datetime8">
              <a:rPr lang="en-US" smtClean="0">
                <a:latin typeface="Segoe UI" pitchFamily="34" charset="0"/>
              </a:rPr>
              <a:t>1/16/2018 5:26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11C92F7-E87C-485A-BB33-34448ED3971C}" type="datetime8">
              <a:rPr lang="en-US" smtClean="0"/>
              <a:t>1/16/2018 5:26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77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5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Build and deploy everywhere, cloud, on-prem, edge, in-data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Compliant &amp; secure global clouds</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59468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1/16/2018 5:26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28</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dirty="0"/>
              <a:t>Docker logo</a:t>
            </a:r>
          </a:p>
          <a:p>
            <a:pPr marL="171450" indent="-171450">
              <a:buFont typeface="Arial" panose="020B0604020202020204" pitchFamily="34" charset="0"/>
              <a:buChar char="•"/>
            </a:pPr>
            <a:r>
              <a:rPr lang="en-US" dirty="0"/>
              <a:t>Single node (on prem,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33150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prem)</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CosmosDB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Serverless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prem,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Increase collaboration and sharing with notebooks and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Never lose anything with version control &amp;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405794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Faster, easier training on industry leading Spark</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39732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13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9C2287-ECD0-4A55-9234-8A285F924A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587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1C92F7-E87C-485A-BB33-34448ED3971C}"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308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1/16/2018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3181016" y="6088062"/>
            <a:ext cx="60918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75000"/>
                  </a:schemeClr>
                </a:solidFill>
              </a:rPr>
              <a:t>Deck available @: 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731837" y="477799"/>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31712" y="1592262"/>
            <a:ext cx="10619511"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Technology Evangelism and Delivery DS team</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90917" y="1418258"/>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err="1">
                <a:solidFill>
                  <a:schemeClr val="bg2">
                    <a:lumMod val="25000"/>
                  </a:schemeClr>
                </a:solidFill>
                <a:latin typeface="+mj-lt"/>
              </a:rPr>
              <a:t>BlueGranite</a:t>
            </a:r>
            <a:endParaRPr lang="en-US" sz="2800" i="1" dirty="0">
              <a:solidFill>
                <a:schemeClr val="bg2">
                  <a:lumMod val="25000"/>
                </a:schemeClr>
              </a:solidFill>
              <a:latin typeface="+mj-lt"/>
            </a:endParaRP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192" y="2887662"/>
            <a:ext cx="8500115" cy="794064"/>
          </a:xfrm>
        </p:spPr>
        <p:txBody>
          <a:bodyPr/>
          <a:lstStyle/>
          <a:p>
            <a:r>
              <a:rPr lang="en-US" sz="4400" dirty="0">
                <a:latin typeface="Segoe UI Semilight" panose="020B0402040204020203" pitchFamily="34" charset="0"/>
                <a:ea typeface="Segoe UI Emoji" panose="020B0502040204020203" pitchFamily="34" charset="0"/>
                <a:cs typeface="Segoe UI Semilight" panose="020B0402040204020203" pitchFamily="34" charset="0"/>
              </a:rPr>
              <a:t>Azure Machine Learning (AML)</a:t>
            </a:r>
            <a:endParaRPr lang="en-US" sz="32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5D409CC4-CBBF-4C25-88BA-A3B132BBB09B}"/>
              </a:ext>
            </a:extLst>
          </p:cNvPr>
          <p:cNvSpPr/>
          <p:nvPr/>
        </p:nvSpPr>
        <p:spPr>
          <a:xfrm>
            <a:off x="795089" y="3681726"/>
            <a:ext cx="8259006" cy="461665"/>
          </a:xfrm>
          <a:prstGeom prst="rect">
            <a:avLst/>
          </a:prstGeom>
        </p:spPr>
        <p:txBody>
          <a:bodyPr wrap="square">
            <a:spAutoFit/>
          </a:bodyPr>
          <a:lstStyle/>
          <a:p>
            <a:pPr lvl="0"/>
            <a:r>
              <a:rPr lang="en-US" sz="2400" dirty="0">
                <a:solidFill>
                  <a:srgbClr val="99FF66"/>
                </a:solidFill>
              </a:rPr>
              <a:t>https://docs.microsoft.com/azure/machine-learning/preview</a:t>
            </a:r>
            <a:endParaRPr kumimoji="0" lang="en-US" sz="2400" b="0" i="0" u="none" strike="noStrike" kern="1200" cap="none" spc="0" normalizeH="0" baseline="0" noProof="0" dirty="0">
              <a:ln>
                <a:noFill/>
              </a:ln>
              <a:solidFill>
                <a:srgbClr val="99FF66"/>
              </a:solidFill>
              <a:effectLst/>
              <a:uLnTx/>
              <a:uFillTx/>
              <a:latin typeface="Segoe UI Semilight"/>
            </a:endParaRPr>
          </a:p>
        </p:txBody>
      </p:sp>
      <p:pic>
        <p:nvPicPr>
          <p:cNvPr id="22" name="Graphic 21">
            <a:extLst>
              <a:ext uri="{FF2B5EF4-FFF2-40B4-BE49-F238E27FC236}">
                <a16:creationId xmlns:a16="http://schemas.microsoft.com/office/drawing/2014/main" id="{141B7CF0-CDEE-474E-A886-1C788AE1B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437" y="2659062"/>
            <a:ext cx="1600200" cy="1600200"/>
          </a:xfrm>
          <a:prstGeom prst="rect">
            <a:avLst/>
          </a:prstGeom>
        </p:spPr>
      </p:pic>
    </p:spTree>
    <p:extLst>
      <p:ext uri="{BB962C8B-B14F-4D97-AF65-F5344CB8AC3E}">
        <p14:creationId xmlns:p14="http://schemas.microsoft.com/office/powerpoint/2010/main" val="39330882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sz="4000" dirty="0">
                <a:solidFill>
                  <a:schemeClr val="accent4">
                    <a:lumMod val="75000"/>
                  </a:schemeClr>
                </a:solidFill>
              </a:rPr>
              <a:t>Bring AI everywhere</a:t>
            </a:r>
          </a:p>
        </p:txBody>
      </p:sp>
      <p:sp>
        <p:nvSpPr>
          <p:cNvPr id="13" name="TextBox 12"/>
          <p:cNvSpPr txBox="1"/>
          <p:nvPr/>
        </p:nvSpPr>
        <p:spPr>
          <a:xfrm>
            <a:off x="8351837"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dirty="0">
                <a:solidFill>
                  <a:srgbClr val="0078D7"/>
                </a:solidFill>
                <a:latin typeface="Segoe UI Semilight" charset="0"/>
                <a:ea typeface="Segoe UI Semilight" charset="0"/>
                <a:cs typeface="Segoe UI Semilight" charset="0"/>
              </a:rPr>
              <a:t>Build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Build, deploy, and </a:t>
            </a:r>
            <a:br>
              <a:rPr lang="en-US" sz="2040" dirty="0">
                <a:solidFill>
                  <a:srgbClr val="0078D7"/>
                </a:solidFill>
                <a:latin typeface="Segoe UI Semilight" charset="0"/>
                <a:ea typeface="Segoe UI Semilight" charset="0"/>
                <a:cs typeface="Segoe UI Semilight" charset="0"/>
              </a:rPr>
            </a:br>
            <a:r>
              <a:rPr lang="en-US" sz="2040" dirty="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80366" y="976024"/>
            <a:ext cx="5815406" cy="401947"/>
          </a:xfrm>
          <a:prstGeom prst="rect">
            <a:avLst/>
          </a:prstGeom>
          <a:noFill/>
        </p:spPr>
        <p:txBody>
          <a:bodyPr wrap="square" lIns="146304" tIns="46630" rIns="93260" bIns="46630" rtlCol="0">
            <a:spAutoFit/>
          </a:bodyPr>
          <a:lstStyle/>
          <a:p>
            <a:pPr defTabSz="932597"/>
            <a:r>
              <a:rPr lang="en-US" sz="2000" spc="100" dirty="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a:solidFill>
            <a:srgbClr val="002060"/>
          </a:solidFill>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a:solidFill>
            <a:srgbClr val="339966"/>
          </a:solidFill>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8" name="TextBox 27">
            <a:extLst>
              <a:ext uri="{FF2B5EF4-FFF2-40B4-BE49-F238E27FC236}">
                <a16:creationId xmlns:a16="http://schemas.microsoft.com/office/drawing/2014/main" id="{41C99E45-FB34-42CF-B067-BD9C86C0E0B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68928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22237" y="107950"/>
            <a:ext cx="5596009" cy="1292662"/>
          </a:xfrm>
        </p:spPr>
        <p:txBody>
          <a:bodyPr/>
          <a:lstStyle/>
          <a:p>
            <a:r>
              <a:rPr lang="en-US" sz="4000" dirty="0">
                <a:solidFill>
                  <a:schemeClr val="accent4">
                    <a:lumMod val="75000"/>
                  </a:schemeClr>
                </a:solidFill>
              </a:rPr>
              <a:t>Build, deploy, </a:t>
            </a:r>
            <a:br>
              <a:rPr lang="en-US" sz="4000" dirty="0">
                <a:solidFill>
                  <a:schemeClr val="accent4">
                    <a:lumMod val="75000"/>
                  </a:schemeClr>
                </a:solidFill>
              </a:rPr>
            </a:br>
            <a:r>
              <a:rPr lang="en-US" sz="4000" dirty="0">
                <a:solidFill>
                  <a:schemeClr val="accent4">
                    <a:lumMod val="75000"/>
                  </a:schemeClr>
                </a:solidFill>
              </a:rPr>
              <a:t>and manage at scale</a:t>
            </a:r>
          </a:p>
        </p:txBody>
      </p:sp>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4294967295"/>
          </p:nvPr>
        </p:nvSpPr>
        <p:spPr>
          <a:xfrm>
            <a:off x="170815" y="1897062"/>
            <a:ext cx="4832489" cy="3877985"/>
          </a:xfrm>
        </p:spPr>
        <p:txBody>
          <a:bodyPr/>
          <a:lstStyle/>
          <a:p>
            <a:r>
              <a:rPr lang="en-US" sz="2000" b="1" dirty="0">
                <a:solidFill>
                  <a:schemeClr val="accent4">
                    <a:lumMod val="75000"/>
                  </a:schemeClr>
                </a:solidFill>
              </a:rPr>
              <a:t>Build and deploy everywhere </a:t>
            </a:r>
            <a:r>
              <a:rPr lang="en-US" sz="2000" dirty="0">
                <a:solidFill>
                  <a:schemeClr val="tx1">
                    <a:lumMod val="50000"/>
                  </a:schemeClr>
                </a:solidFill>
              </a:rPr>
              <a:t>– cloud, </a:t>
            </a:r>
            <a:br>
              <a:rPr lang="en-US" sz="2000" dirty="0">
                <a:solidFill>
                  <a:schemeClr val="tx1">
                    <a:lumMod val="50000"/>
                  </a:schemeClr>
                </a:solidFill>
              </a:rPr>
            </a:br>
            <a:r>
              <a:rPr lang="en-US" sz="2000" dirty="0">
                <a:solidFill>
                  <a:schemeClr val="tx1">
                    <a:lumMod val="50000"/>
                  </a:schemeClr>
                </a:solidFill>
              </a:rPr>
              <a:t>on-premises, edge, and in-data</a:t>
            </a:r>
          </a:p>
          <a:p>
            <a:endParaRPr lang="en-US" sz="2000" dirty="0">
              <a:solidFill>
                <a:schemeClr val="tx1">
                  <a:lumMod val="50000"/>
                </a:schemeClr>
              </a:solidFill>
            </a:endParaRPr>
          </a:p>
          <a:p>
            <a:r>
              <a:rPr lang="en-US" sz="2000" b="1" dirty="0">
                <a:solidFill>
                  <a:schemeClr val="accent4">
                    <a:lumMod val="75000"/>
                  </a:schemeClr>
                </a:solidFill>
              </a:rPr>
              <a:t>Deploy in minutes </a:t>
            </a:r>
            <a:r>
              <a:rPr lang="en-US" sz="2000" dirty="0">
                <a:solidFill>
                  <a:schemeClr val="tx1">
                    <a:lumMod val="50000"/>
                  </a:schemeClr>
                </a:solidFill>
              </a:rPr>
              <a:t>with data driven management and retraining of all your models</a:t>
            </a:r>
          </a:p>
          <a:p>
            <a:endParaRPr lang="en-US" sz="2000" dirty="0">
              <a:solidFill>
                <a:schemeClr val="tx1">
                  <a:lumMod val="50000"/>
                </a:schemeClr>
              </a:solidFill>
            </a:endParaRPr>
          </a:p>
          <a:p>
            <a:r>
              <a:rPr lang="en-US" sz="2000" b="1" dirty="0">
                <a:solidFill>
                  <a:schemeClr val="accent4">
                    <a:lumMod val="75000"/>
                  </a:schemeClr>
                </a:solidFill>
              </a:rPr>
              <a:t>Prototype locally then scale up </a:t>
            </a:r>
            <a:r>
              <a:rPr lang="en-US" sz="2000" dirty="0">
                <a:solidFill>
                  <a:schemeClr val="tx1">
                    <a:lumMod val="50000"/>
                  </a:schemeClr>
                </a:solidFill>
              </a:rPr>
              <a:t>and out with VMs, Spark clusters, and GPUs</a:t>
            </a:r>
          </a:p>
          <a:p>
            <a:endParaRPr lang="en-US" sz="2000" dirty="0">
              <a:solidFill>
                <a:schemeClr val="tx1">
                  <a:lumMod val="50000"/>
                </a:schemeClr>
              </a:solidFill>
            </a:endParaRPr>
          </a:p>
          <a:p>
            <a:r>
              <a:rPr lang="en-US" sz="2000" dirty="0">
                <a:solidFill>
                  <a:schemeClr val="tx1">
                    <a:lumMod val="50000"/>
                  </a:schemeClr>
                </a:solidFill>
              </a:rPr>
              <a:t>Real time, high through-put insights everywhere, including Excel integration</a:t>
            </a:r>
          </a:p>
        </p:txBody>
      </p:sp>
      <p:grpSp>
        <p:nvGrpSpPr>
          <p:cNvPr id="56" name="Group 55"/>
          <p:cNvGrpSpPr/>
          <p:nvPr/>
        </p:nvGrpSpPr>
        <p:grpSpPr>
          <a:xfrm>
            <a:off x="4462119" y="107950"/>
            <a:ext cx="841878" cy="841878"/>
            <a:chOff x="1482598" y="2452914"/>
            <a:chExt cx="1501550" cy="1501550"/>
          </a:xfrm>
          <a:solidFill>
            <a:srgbClr val="002060"/>
          </a:solidFill>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a:ext uri="{FF2B5EF4-FFF2-40B4-BE49-F238E27FC236}">
                <a16:creationId xmlns:a16="http://schemas.microsoft.com/office/drawing/2014/main" id="{25D733AB-387B-4FB2-88CB-883701E6E100}"/>
              </a:ext>
            </a:extLst>
          </p:cNvPr>
          <p:cNvSpPr>
            <a:spLocks noGrp="1"/>
          </p:cNvSpPr>
          <p:nvPr>
            <p:ph type="pic" sz="quarter" idx="10"/>
          </p:nvPr>
        </p:nvSpPr>
        <p:spPr/>
      </p:sp>
      <p:sp>
        <p:nvSpPr>
          <p:cNvPr id="15" name="TextBox 14">
            <a:extLst>
              <a:ext uri="{FF2B5EF4-FFF2-40B4-BE49-F238E27FC236}">
                <a16:creationId xmlns:a16="http://schemas.microsoft.com/office/drawing/2014/main" id="{2018EF6E-18E6-45E7-9B03-BB674D4502D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56366932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668462"/>
            <a:ext cx="5791196" cy="3647152"/>
          </a:xfrm>
          <a:prstGeom prst="rect">
            <a:avLst/>
          </a:prstGeom>
        </p:spPr>
        <p:txBody>
          <a:bodyPr wrap="square" tIns="182880">
            <a:spAutoFit/>
          </a:bodyPr>
          <a:lstStyle/>
          <a:p>
            <a:pPr defTabSz="932239">
              <a:spcBef>
                <a:spcPts val="1800"/>
              </a:spcBef>
              <a:buClr>
                <a:schemeClr val="tx2"/>
              </a:buClr>
            </a:pPr>
            <a:r>
              <a:rPr lang="en-US" b="1" dirty="0">
                <a:solidFill>
                  <a:schemeClr val="accent4">
                    <a:lumMod val="75000"/>
                  </a:schemeClr>
                </a:solidFill>
                <a:cs typeface="Segoe UI Light" panose="020B0502040204020203" pitchFamily="34" charset="0"/>
              </a:rPr>
              <a:t>Deployment and management of models as HTTP services</a:t>
            </a:r>
          </a:p>
          <a:p>
            <a:pPr defTabSz="932239">
              <a:spcBef>
                <a:spcPts val="1800"/>
              </a:spcBef>
              <a:buClr>
                <a:schemeClr val="tx2"/>
              </a:buClr>
            </a:pPr>
            <a:r>
              <a:rPr lang="en-US" b="1" dirty="0">
                <a:solidFill>
                  <a:schemeClr val="accent4">
                    <a:lumMod val="75000"/>
                  </a:schemeClr>
                </a:solidFill>
                <a:cs typeface="Segoe UI Light" panose="020B0502040204020203" pitchFamily="34" charset="0"/>
              </a:rPr>
              <a:t>Container-based hosting </a:t>
            </a:r>
            <a:r>
              <a:rPr lang="en-US" dirty="0">
                <a:cs typeface="Segoe UI Light" panose="020B0502040204020203" pitchFamily="34" charset="0"/>
              </a:rPr>
              <a:t>of real time and batch processing</a:t>
            </a:r>
          </a:p>
          <a:p>
            <a:pPr defTabSz="932239">
              <a:spcBef>
                <a:spcPts val="1800"/>
              </a:spcBef>
              <a:buClr>
                <a:schemeClr val="tx2"/>
              </a:buClr>
            </a:pPr>
            <a:r>
              <a:rPr lang="en-US" dirty="0">
                <a:solidFill>
                  <a:schemeClr val="accent4">
                    <a:lumMod val="75000"/>
                  </a:schemeClr>
                </a:solidFill>
                <a:cs typeface="Segoe UI Light" panose="020B0502040204020203" pitchFamily="34" charset="0"/>
              </a:rPr>
              <a:t>Management and monitoring </a:t>
            </a:r>
            <a:r>
              <a:rPr lang="en-US" dirty="0">
                <a:cs typeface="Segoe UI Light" panose="020B0502040204020203" pitchFamily="34" charset="0"/>
              </a:rPr>
              <a:t>through Azure </a:t>
            </a:r>
            <a:br>
              <a:rPr lang="en-US" dirty="0">
                <a:cs typeface="Segoe UI Light" panose="020B0502040204020203" pitchFamily="34" charset="0"/>
              </a:rPr>
            </a:br>
            <a:r>
              <a:rPr lang="en-US" dirty="0">
                <a:cs typeface="Segoe UI Light" panose="020B0502040204020203" pitchFamily="34" charset="0"/>
              </a:rPr>
              <a:t>(e.g., AppInsights)</a:t>
            </a:r>
          </a:p>
          <a:p>
            <a:pPr defTabSz="932239">
              <a:spcBef>
                <a:spcPts val="1800"/>
              </a:spcBef>
              <a:buClr>
                <a:schemeClr val="tx2"/>
              </a:buClr>
            </a:pPr>
            <a:r>
              <a:rPr lang="en-US" dirty="0">
                <a:cs typeface="Segoe UI Light" panose="020B0502040204020203" pitchFamily="34" charset="0"/>
              </a:rPr>
              <a:t>First class </a:t>
            </a:r>
            <a:r>
              <a:rPr lang="en-US" dirty="0">
                <a:solidFill>
                  <a:schemeClr val="accent4">
                    <a:lumMod val="75000"/>
                  </a:schemeClr>
                </a:solidFill>
                <a:cs typeface="Segoe UI Light" panose="020B0502040204020203" pitchFamily="34" charset="0"/>
              </a:rPr>
              <a:t>support for SparkML, Python, CNTK, TF, TLC, R</a:t>
            </a:r>
            <a:r>
              <a:rPr lang="en-US" dirty="0">
                <a:cs typeface="Segoe UI Light" panose="020B0502040204020203" pitchFamily="34" charset="0"/>
              </a:rPr>
              <a:t>, extensible to support others (Caffe, MXnet)</a:t>
            </a:r>
          </a:p>
          <a:p>
            <a:pPr defTabSz="932239">
              <a:spcBef>
                <a:spcPts val="1800"/>
              </a:spcBef>
              <a:buClr>
                <a:schemeClr val="tx2"/>
              </a:buClr>
            </a:pPr>
            <a:r>
              <a:rPr lang="en-US" dirty="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81456" y="2049462"/>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a:solidFill>
            <a:srgbClr val="002060"/>
          </a:solidFill>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a:grpFill/>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a:grpFill/>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a:xfrm>
            <a:off x="350837" y="321673"/>
            <a:ext cx="5714998" cy="917575"/>
          </a:xfrm>
        </p:spPr>
        <p:txBody>
          <a:bodyPr/>
          <a:lstStyle/>
          <a:p>
            <a:r>
              <a:rPr lang="en-US" sz="4000" kern="0" spc="50" dirty="0">
                <a:solidFill>
                  <a:srgbClr val="0078D7"/>
                </a:solidFill>
                <a:latin typeface="Segoe UI Semilight" charset="0"/>
                <a:ea typeface="Segoe UI Semilight" charset="0"/>
                <a:cs typeface="Segoe UI Semilight" charset="0"/>
              </a:rPr>
              <a:t>Manage models</a:t>
            </a:r>
          </a:p>
        </p:txBody>
      </p:sp>
      <p:sp>
        <p:nvSpPr>
          <p:cNvPr id="15" name="TextBox 14">
            <a:extLst>
              <a:ext uri="{FF2B5EF4-FFF2-40B4-BE49-F238E27FC236}">
                <a16:creationId xmlns:a16="http://schemas.microsoft.com/office/drawing/2014/main" id="{3E50B8E7-59D9-416E-8200-A5D73AEF97B1}"/>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873629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2196" y="-60325"/>
            <a:ext cx="5229645" cy="1846659"/>
          </a:xfrm>
        </p:spPr>
        <p:txBody>
          <a:bodyPr/>
          <a:lstStyle/>
          <a:p>
            <a:r>
              <a:rPr lang="en-US" sz="4000" dirty="0">
                <a:solidFill>
                  <a:schemeClr val="accent4">
                    <a:lumMod val="75000"/>
                  </a:schemeClr>
                </a:solidFill>
              </a:rPr>
              <a:t>Boost productivity </a:t>
            </a:r>
            <a:br>
              <a:rPr lang="en-US" sz="4000" dirty="0">
                <a:solidFill>
                  <a:schemeClr val="accent4">
                    <a:lumMod val="75000"/>
                  </a:schemeClr>
                </a:solidFill>
              </a:rPr>
            </a:br>
            <a:r>
              <a:rPr lang="en-US" sz="4000" dirty="0">
                <a:solidFill>
                  <a:schemeClr val="accent4">
                    <a:lumMod val="75000"/>
                  </a:schemeClr>
                </a:solidFill>
              </a:rPr>
              <a:t>with agile development</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57" b="5757"/>
          <a:stretch>
            <a:fillRect/>
          </a:stretch>
        </p:blipFill>
        <p:spPr/>
      </p:pic>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4294967295"/>
          </p:nvPr>
        </p:nvSpPr>
        <p:spPr>
          <a:xfrm>
            <a:off x="24225" y="1914921"/>
            <a:ext cx="5473700" cy="4154984"/>
          </a:xfrm>
        </p:spPr>
        <p:txBody>
          <a:bodyPr/>
          <a:lstStyle/>
          <a:p>
            <a:r>
              <a:rPr lang="en-US" sz="2000" dirty="0"/>
              <a:t>Spend more time modeling and less time prepping with built-in intelligent data wrangling </a:t>
            </a:r>
          </a:p>
          <a:p>
            <a:endParaRPr lang="en-US" sz="2000" dirty="0"/>
          </a:p>
          <a:p>
            <a:r>
              <a:rPr lang="en-US" sz="2000" dirty="0"/>
              <a:t>Increase </a:t>
            </a:r>
            <a:r>
              <a:rPr lang="en-US" sz="2000" dirty="0">
                <a:solidFill>
                  <a:schemeClr val="accent4">
                    <a:lumMod val="75000"/>
                  </a:schemeClr>
                </a:solidFill>
              </a:rPr>
              <a:t>collaboration and sharing with notebooks and Git</a:t>
            </a:r>
          </a:p>
          <a:p>
            <a:endParaRPr lang="en-US" sz="2000" dirty="0"/>
          </a:p>
          <a:p>
            <a:r>
              <a:rPr lang="en-US" sz="2000" dirty="0"/>
              <a:t>Avoid losing anything with </a:t>
            </a:r>
            <a:r>
              <a:rPr lang="en-US" sz="2000" dirty="0">
                <a:solidFill>
                  <a:schemeClr val="accent4">
                    <a:lumMod val="75000"/>
                  </a:schemeClr>
                </a:solidFill>
              </a:rPr>
              <a:t>version control and reproducibility</a:t>
            </a:r>
          </a:p>
          <a:p>
            <a:endParaRPr lang="en-US" sz="2000" dirty="0"/>
          </a:p>
          <a:p>
            <a:r>
              <a:rPr lang="en-US" sz="2000" dirty="0"/>
              <a:t>Know the best performing models with </a:t>
            </a:r>
            <a:r>
              <a:rPr lang="en-US" sz="2000" dirty="0">
                <a:solidFill>
                  <a:schemeClr val="accent4">
                    <a:lumMod val="75000"/>
                  </a:schemeClr>
                </a:solidFill>
              </a:rPr>
              <a:t>metrics, lineage, run history, asset management</a:t>
            </a:r>
            <a:r>
              <a:rPr lang="en-US" sz="2000" dirty="0"/>
              <a:t>, and more</a:t>
            </a:r>
          </a:p>
        </p:txBody>
      </p:sp>
      <p:grpSp>
        <p:nvGrpSpPr>
          <p:cNvPr id="15" name="Group 14"/>
          <p:cNvGrpSpPr/>
          <p:nvPr/>
        </p:nvGrpSpPr>
        <p:grpSpPr>
          <a:xfrm>
            <a:off x="4465637" y="68262"/>
            <a:ext cx="841878" cy="841878"/>
            <a:chOff x="5464695" y="2452914"/>
            <a:chExt cx="1501550" cy="1501550"/>
          </a:xfrm>
          <a:solidFill>
            <a:srgbClr val="339966"/>
          </a:solidFill>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5" name="TextBox 24">
            <a:extLst>
              <a:ext uri="{FF2B5EF4-FFF2-40B4-BE49-F238E27FC236}">
                <a16:creationId xmlns:a16="http://schemas.microsoft.com/office/drawing/2014/main" id="{78EE00A6-7C47-4765-86B4-2FC1588B59E7}"/>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30145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03646" y="144462"/>
            <a:ext cx="4371494" cy="1292662"/>
          </a:xfrm>
        </p:spPr>
        <p:txBody>
          <a:bodyPr/>
          <a:lstStyle/>
          <a:p>
            <a:r>
              <a:rPr lang="en-US" sz="4000" dirty="0">
                <a:solidFill>
                  <a:schemeClr val="accent4">
                    <a:lumMod val="75000"/>
                  </a:schemeClr>
                </a:solidFill>
              </a:rPr>
              <a:t>Build with tools and platforms you know</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49" b="5749"/>
          <a:stretch>
            <a:fillRect/>
          </a:stretch>
        </p:blipFill>
        <p:spPr/>
      </p:pic>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4294967295"/>
          </p:nvPr>
        </p:nvSpPr>
        <p:spPr>
          <a:xfrm>
            <a:off x="66925" y="1525219"/>
            <a:ext cx="5374390" cy="4278094"/>
          </a:xfrm>
        </p:spPr>
        <p:txBody>
          <a:bodyPr/>
          <a:lstStyle/>
          <a:p>
            <a:r>
              <a:rPr lang="en-US" sz="2000" dirty="0">
                <a:solidFill>
                  <a:schemeClr val="accent4">
                    <a:lumMod val="75000"/>
                  </a:schemeClr>
                </a:solidFill>
              </a:rPr>
              <a:t>Choose between visual drag-and-drop or code-first authoring</a:t>
            </a:r>
          </a:p>
          <a:p>
            <a:endParaRPr lang="en-US" sz="2000" dirty="0"/>
          </a:p>
          <a:p>
            <a:r>
              <a:rPr lang="en-US" sz="2000" dirty="0"/>
              <a:t>Use </a:t>
            </a:r>
            <a:r>
              <a:rPr lang="en-US" sz="2000" dirty="0">
                <a:solidFill>
                  <a:schemeClr val="accent4">
                    <a:lumMod val="75000"/>
                  </a:schemeClr>
                </a:solidFill>
              </a:rPr>
              <a:t>your favorite IDEs</a:t>
            </a:r>
          </a:p>
          <a:p>
            <a:endParaRPr lang="en-US" sz="2000" dirty="0"/>
          </a:p>
          <a:p>
            <a:r>
              <a:rPr lang="en-US" sz="2000" dirty="0"/>
              <a:t>Call Azure Machine Learning services directly in VS Code*</a:t>
            </a:r>
          </a:p>
          <a:p>
            <a:endParaRPr lang="en-US" sz="2000" dirty="0"/>
          </a:p>
          <a:p>
            <a:r>
              <a:rPr lang="en-US" sz="2000" dirty="0"/>
              <a:t>Build on </a:t>
            </a:r>
            <a:r>
              <a:rPr lang="en-US" sz="2000" dirty="0">
                <a:solidFill>
                  <a:schemeClr val="accent4">
                    <a:lumMod val="75000"/>
                  </a:schemeClr>
                </a:solidFill>
              </a:rPr>
              <a:t>any framework or library with the most popular languages</a:t>
            </a:r>
          </a:p>
          <a:p>
            <a:endParaRPr lang="en-US" sz="2000" dirty="0"/>
          </a:p>
          <a:p>
            <a:r>
              <a:rPr lang="en-US" sz="2000" dirty="0">
                <a:solidFill>
                  <a:schemeClr val="accent4">
                    <a:lumMod val="75000"/>
                  </a:schemeClr>
                </a:solidFill>
              </a:rPr>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251506" y="6621462"/>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dirty="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grpSp>
        <p:nvGrpSpPr>
          <p:cNvPr id="15" name="Group 14"/>
          <p:cNvGrpSpPr/>
          <p:nvPr/>
        </p:nvGrpSpPr>
        <p:grpSpPr>
          <a:xfrm>
            <a:off x="4465637" y="68262"/>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3" name="TextBox 12">
            <a:extLst>
              <a:ext uri="{FF2B5EF4-FFF2-40B4-BE49-F238E27FC236}">
                <a16:creationId xmlns:a16="http://schemas.microsoft.com/office/drawing/2014/main" id="{E4FCE3AE-A2B4-4699-A0B9-9FC35207D87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80302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33</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34</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52628" y="20494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353481"/>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668462"/>
            <a:ext cx="11506200" cy="4561249"/>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37</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38</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808037" y="5188489"/>
            <a:ext cx="72405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3">
                    <a:lumMod val="20000"/>
                    <a:lumOff val="80000"/>
                  </a:schemeClr>
                </a:solidFill>
              </a:rPr>
              <a:t>Deck available @: https://aka.ms</a:t>
            </a:r>
            <a:r>
              <a:rPr lang="en-US" sz="2400">
                <a:solidFill>
                  <a:schemeClr val="accent3">
                    <a:lumMod val="20000"/>
                    <a:lumOff val="80000"/>
                  </a:schemeClr>
                </a:solidFill>
              </a:rPr>
              <a:t>/tdsp-presentations</a:t>
            </a:r>
            <a:endParaRPr lang="en-US" sz="2400" dirty="0">
              <a:solidFill>
                <a:schemeClr val="accent3">
                  <a:lumMod val="20000"/>
                  <a:lumOff val="80000"/>
                </a:schemeClr>
              </a:solidFill>
            </a:endParaRP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e889e55c-35cf-43c7-aaf4-cf2500919dd8"/>
    <ds:schemaRef ds:uri="http://purl.org/dc/elements/1.1/"/>
    <ds:schemaRef ds:uri="http://schemas.microsoft.com/office/2006/metadata/properties"/>
    <ds:schemaRef ds:uri="04e01bb1-6d80-42e9-ae53-416b1e8aa84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5430</TotalTime>
  <Words>2931</Words>
  <Application>Microsoft Office PowerPoint</Application>
  <PresentationFormat>Custom</PresentationFormat>
  <Paragraphs>485</Paragraphs>
  <Slides>38</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Azure Machine Learning (AML)</vt:lpstr>
      <vt:lpstr>PowerPoint Presentation</vt:lpstr>
      <vt:lpstr>Bring AI everywhere</vt:lpstr>
      <vt:lpstr>Build, deploy,  and manage at scale</vt:lpstr>
      <vt:lpstr>Manage models</vt:lpstr>
      <vt:lpstr>Deploy everywhere</vt:lpstr>
      <vt:lpstr>Boost productivity  with agile development</vt:lpstr>
      <vt:lpstr>Build with tools and platforms you know</vt:lpstr>
      <vt:lpstr>Use what you want</vt:lpstr>
      <vt:lpstr>Using TDSP with AML</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1198</cp:revision>
  <dcterms:created xsi:type="dcterms:W3CDTF">2017-09-19T15:24:45Z</dcterms:created>
  <dcterms:modified xsi:type="dcterms:W3CDTF">2018-01-17T01:27:17Z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